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4" r:id="rId12"/>
    <p:sldId id="266" r:id="rId13"/>
    <p:sldId id="267" r:id="rId14"/>
  </p:sldIdLst>
  <p:sldSz cx="9144000" cy="5143500" type="screen16x9"/>
  <p:notesSz cx="6858000" cy="9144000"/>
  <p:embeddedFontLst>
    <p:embeddedFont>
      <p:font typeface="Roboto Thin" panose="020B0604020202020204" charset="0"/>
      <p:regular r:id="rId16"/>
      <p:bold r:id="rId17"/>
      <p:italic r:id="rId18"/>
      <p:boldItalic r:id="rId19"/>
    </p:embeddedFont>
    <p:embeddedFont>
      <p:font typeface="Roboto" pitchFamily="2" charset="0"/>
      <p:regular r:id="rId20"/>
      <p:bold r:id="rId21"/>
      <p:italic r:id="rId22"/>
      <p:boldItalic r:id="rId23"/>
    </p:embeddedFont>
    <p:embeddedFont>
      <p:font typeface="Dosis" panose="020B0604020202020204" charset="0"/>
      <p:regular r:id="rId24"/>
      <p:bold r:id="rId25"/>
    </p:embeddedFont>
    <p:embeddedFont>
      <p:font typeface="Roboto Black" panose="020B0604020202020204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97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466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16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7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  <a:buSzPts val="5600"/>
            </a:pPr>
            <a:r>
              <a:rPr lang="en-US" sz="5400" u="sng" dirty="0">
                <a:solidFill>
                  <a:schemeClr val="bg1"/>
                </a:solidFill>
              </a:rPr>
              <a:t>Warby Parker</a:t>
            </a:r>
          </a:p>
          <a:p>
            <a:pPr lvl="0">
              <a:buClr>
                <a:srgbClr val="295269"/>
              </a:buClr>
              <a:buSzPts val="5600"/>
            </a:pPr>
            <a:r>
              <a:rPr lang="en-US" sz="1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Patrick Sumpter	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17JUL2018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5">
            <a:extLst>
              <a:ext uri="{FF2B5EF4-FFF2-40B4-BE49-F238E27FC236}">
                <a16:creationId xmlns:a16="http://schemas.microsoft.com/office/drawing/2014/main" id="{92673A4A-5284-4BDF-9383-9CB7B91F53DC}"/>
              </a:ext>
            </a:extLst>
          </p:cNvPr>
          <p:cNvSpPr txBox="1"/>
          <p:nvPr/>
        </p:nvSpPr>
        <p:spPr>
          <a:xfrm>
            <a:off x="7155013" y="0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u="sng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  <a:endParaRPr sz="1050" b="1" i="0" u="sng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5">
            <a:extLst>
              <a:ext uri="{FF2B5EF4-FFF2-40B4-BE49-F238E27FC236}">
                <a16:creationId xmlns:a16="http://schemas.microsoft.com/office/drawing/2014/main" id="{0AE5E584-54DF-4E26-8C46-B08589CF9141}"/>
              </a:ext>
            </a:extLst>
          </p:cNvPr>
          <p:cNvSpPr txBox="1"/>
          <p:nvPr/>
        </p:nvSpPr>
        <p:spPr>
          <a:xfrm>
            <a:off x="7155013" y="183646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i="0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Insight</a:t>
            </a:r>
            <a:endParaRPr sz="1050" b="1" i="0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C4F74-D996-46BB-97EE-F80DCB08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9" y="165171"/>
            <a:ext cx="3965948" cy="1025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B0965-572D-44EE-B1B8-D702270FF91F}"/>
              </a:ext>
            </a:extLst>
          </p:cNvPr>
          <p:cNvSpPr txBox="1"/>
          <p:nvPr/>
        </p:nvSpPr>
        <p:spPr>
          <a:xfrm>
            <a:off x="4710263" y="195011"/>
            <a:ext cx="2179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My Task at hand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54EC654-844D-4AE3-84E9-CD5B8B7140F7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068964" y="236425"/>
            <a:ext cx="372441" cy="108983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E6F19-C467-4FC0-98E6-67E2286E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9" y="1516582"/>
            <a:ext cx="4559042" cy="1391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599E60-5BFE-474F-A53C-EB412E31A277}"/>
              </a:ext>
            </a:extLst>
          </p:cNvPr>
          <p:cNvSpPr txBox="1"/>
          <p:nvPr/>
        </p:nvSpPr>
        <p:spPr>
          <a:xfrm>
            <a:off x="5948955" y="1328632"/>
            <a:ext cx="108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78FA16-BD4C-44F9-AE63-1108C74F0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9" y="3343606"/>
            <a:ext cx="7006082" cy="152931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8441130-DF0A-4153-8584-041B955AC967}"/>
              </a:ext>
            </a:extLst>
          </p:cNvPr>
          <p:cNvCxnSpPr>
            <a:cxnSpLocks/>
          </p:cNvCxnSpPr>
          <p:nvPr/>
        </p:nvCxnSpPr>
        <p:spPr>
          <a:xfrm rot="5400000">
            <a:off x="5613879" y="1383286"/>
            <a:ext cx="372441" cy="108983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F16180-167D-4287-A7B7-6CB6294D3715}"/>
              </a:ext>
            </a:extLst>
          </p:cNvPr>
          <p:cNvSpPr txBox="1"/>
          <p:nvPr/>
        </p:nvSpPr>
        <p:spPr>
          <a:xfrm>
            <a:off x="7706872" y="2708384"/>
            <a:ext cx="121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8B298B6-C8A7-43E1-BD4A-63FC7F65F365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7597069" y="2996747"/>
            <a:ext cx="604978" cy="82847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9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825083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You!</a:t>
            </a:r>
            <a:endParaRPr lang="en" sz="4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CCEB9-8E89-4E72-8E5A-2D314176C490}"/>
              </a:ext>
            </a:extLst>
          </p:cNvPr>
          <p:cNvSpPr/>
          <p:nvPr/>
        </p:nvSpPr>
        <p:spPr>
          <a:xfrm>
            <a:off x="6664734" y="12852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400"/>
            </a:pPr>
            <a:r>
              <a:rPr lang="en-US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</a:p>
        </p:txBody>
      </p:sp>
    </p:spTree>
    <p:extLst>
      <p:ext uri="{BB962C8B-B14F-4D97-AF65-F5344CB8AC3E}">
        <p14:creationId xmlns:p14="http://schemas.microsoft.com/office/powerpoint/2010/main" val="11918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672121" y="1228750"/>
            <a:ext cx="7570828" cy="96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3200" b="1" i="0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Parker:</a:t>
            </a:r>
            <a:endParaRPr sz="3200" b="1" i="0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09612" y="2055731"/>
            <a:ext cx="5272099" cy="230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8" indent="-4572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AutoNum type="arabicPeriod"/>
            </a:pP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	Quiz Funnel</a:t>
            </a:r>
          </a:p>
          <a:p>
            <a:pPr marL="76200" lvl="6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	Home Try-On Funnel</a:t>
            </a:r>
          </a:p>
          <a:p>
            <a:pPr marL="76200" lvl="6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	Insights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04">
            <a:extLst>
              <a:ext uri="{FF2B5EF4-FFF2-40B4-BE49-F238E27FC236}">
                <a16:creationId xmlns:a16="http://schemas.microsoft.com/office/drawing/2014/main" id="{B2BB2439-B43D-4FE9-863D-88C138B80315}"/>
              </a:ext>
            </a:extLst>
          </p:cNvPr>
          <p:cNvSpPr txBox="1">
            <a:spLocks/>
          </p:cNvSpPr>
          <p:nvPr/>
        </p:nvSpPr>
        <p:spPr>
          <a:xfrm>
            <a:off x="604264" y="201536"/>
            <a:ext cx="7570828" cy="96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4800" b="1" u="sng" dirty="0">
                <a:solidFill>
                  <a:srgbClr val="295269"/>
                </a:solidFill>
              </a:rPr>
              <a:t>Table Of Contents</a:t>
            </a:r>
            <a:endParaRPr lang="en-US" sz="3200" b="1" u="sng" dirty="0">
              <a:solidFill>
                <a:srgbClr val="29526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825083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CCEB9-8E89-4E72-8E5A-2D314176C490}"/>
              </a:ext>
            </a:extLst>
          </p:cNvPr>
          <p:cNvSpPr/>
          <p:nvPr/>
        </p:nvSpPr>
        <p:spPr>
          <a:xfrm>
            <a:off x="6664734" y="12852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400"/>
            </a:pPr>
            <a:r>
              <a:rPr lang="en-US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51512" y="-301402"/>
            <a:ext cx="1129982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5">
            <a:extLst>
              <a:ext uri="{FF2B5EF4-FFF2-40B4-BE49-F238E27FC236}">
                <a16:creationId xmlns:a16="http://schemas.microsoft.com/office/drawing/2014/main" id="{5B2CEFBE-84E2-4019-9AB8-7E16554DFD86}"/>
              </a:ext>
            </a:extLst>
          </p:cNvPr>
          <p:cNvSpPr txBox="1"/>
          <p:nvPr/>
        </p:nvSpPr>
        <p:spPr>
          <a:xfrm>
            <a:off x="7155013" y="0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u="sng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  <a:endParaRPr sz="1050" b="1" i="0" u="sng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315">
            <a:extLst>
              <a:ext uri="{FF2B5EF4-FFF2-40B4-BE49-F238E27FC236}">
                <a16:creationId xmlns:a16="http://schemas.microsoft.com/office/drawing/2014/main" id="{8D4A3A63-9DB5-4B9D-866B-C7CCE157BDBC}"/>
              </a:ext>
            </a:extLst>
          </p:cNvPr>
          <p:cNvSpPr txBox="1"/>
          <p:nvPr/>
        </p:nvSpPr>
        <p:spPr>
          <a:xfrm>
            <a:off x="7155013" y="211892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Funnel: </a:t>
            </a:r>
            <a:r>
              <a:rPr lang="en" sz="105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</a:t>
            </a:r>
            <a:endParaRPr sz="105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63A113-8381-4BC3-BD11-E4BDB1B1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03" y="593714"/>
            <a:ext cx="2164539" cy="1184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B684A-89D9-4210-8A97-9584B6EF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03" y="2370294"/>
            <a:ext cx="6029325" cy="19907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C7A29-7FC7-4FAB-85F9-69116D13E735}"/>
              </a:ext>
            </a:extLst>
          </p:cNvPr>
          <p:cNvSpPr txBox="1"/>
          <p:nvPr/>
        </p:nvSpPr>
        <p:spPr>
          <a:xfrm>
            <a:off x="4777237" y="2021415"/>
            <a:ext cx="4341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Q1.1: I was also asked “What columns does the table have?”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F3652-FDF2-4202-9D37-CED432F93409}"/>
              </a:ext>
            </a:extLst>
          </p:cNvPr>
          <p:cNvSpPr txBox="1"/>
          <p:nvPr/>
        </p:nvSpPr>
        <p:spPr>
          <a:xfrm>
            <a:off x="4211579" y="1164019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Query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FAB24A-C460-4D7D-821C-5AE9EEF3E8E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542967" y="1127984"/>
            <a:ext cx="1668612" cy="189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344FEA-9765-4966-8A21-FC49588049E0}"/>
              </a:ext>
            </a:extLst>
          </p:cNvPr>
          <p:cNvSpPr txBox="1"/>
          <p:nvPr/>
        </p:nvSpPr>
        <p:spPr>
          <a:xfrm>
            <a:off x="4211579" y="1470066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Results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68C87A-9573-4B2C-BBC8-922AEBBBD503}"/>
              </a:ext>
            </a:extLst>
          </p:cNvPr>
          <p:cNvCxnSpPr>
            <a:cxnSpLocks/>
          </p:cNvCxnSpPr>
          <p:nvPr/>
        </p:nvCxnSpPr>
        <p:spPr>
          <a:xfrm flipH="1">
            <a:off x="4101452" y="1828139"/>
            <a:ext cx="470548" cy="483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79D477-4744-47D3-9958-9F81C724D9DE}"/>
              </a:ext>
            </a:extLst>
          </p:cNvPr>
          <p:cNvSpPr txBox="1"/>
          <p:nvPr/>
        </p:nvSpPr>
        <p:spPr>
          <a:xfrm>
            <a:off x="6948103" y="2311526"/>
            <a:ext cx="194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There are 3 columns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820A6-238C-47A0-BF00-96D5DFDDDBB0}"/>
              </a:ext>
            </a:extLst>
          </p:cNvPr>
          <p:cNvSpPr txBox="1"/>
          <p:nvPr/>
        </p:nvSpPr>
        <p:spPr>
          <a:xfrm>
            <a:off x="7155013" y="2850565"/>
            <a:ext cx="1735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E82547E-AC00-46F9-B479-D6A22A0788D1}"/>
              </a:ext>
            </a:extLst>
          </p:cNvPr>
          <p:cNvCxnSpPr>
            <a:cxnSpLocks/>
          </p:cNvCxnSpPr>
          <p:nvPr/>
        </p:nvCxnSpPr>
        <p:spPr>
          <a:xfrm rot="10800000">
            <a:off x="2035709" y="2619304"/>
            <a:ext cx="5119307" cy="384201"/>
          </a:xfrm>
          <a:prstGeom prst="bentConnector3">
            <a:avLst>
              <a:gd name="adj1" fmla="val 8780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0FF2164-EF97-4E25-B725-671783078590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4211579" y="2619303"/>
            <a:ext cx="2943434" cy="600594"/>
          </a:xfrm>
          <a:prstGeom prst="bentConnector3">
            <a:avLst>
              <a:gd name="adj1" fmla="val 6564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620B2FE-BC00-47BF-A872-73E4F89B554B}"/>
              </a:ext>
            </a:extLst>
          </p:cNvPr>
          <p:cNvCxnSpPr>
            <a:cxnSpLocks/>
          </p:cNvCxnSpPr>
          <p:nvPr/>
        </p:nvCxnSpPr>
        <p:spPr>
          <a:xfrm rot="10800000">
            <a:off x="6307627" y="2619302"/>
            <a:ext cx="863049" cy="79667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B945B75-BD19-4541-BF10-C0929C466F81}"/>
              </a:ext>
            </a:extLst>
          </p:cNvPr>
          <p:cNvSpPr/>
          <p:nvPr/>
        </p:nvSpPr>
        <p:spPr>
          <a:xfrm>
            <a:off x="5646587" y="2540190"/>
            <a:ext cx="641913" cy="19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F4AFA4-F8E6-4675-B57F-473C5E6A1E9F}"/>
              </a:ext>
            </a:extLst>
          </p:cNvPr>
          <p:cNvSpPr/>
          <p:nvPr/>
        </p:nvSpPr>
        <p:spPr>
          <a:xfrm>
            <a:off x="1364470" y="2536301"/>
            <a:ext cx="641913" cy="19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FCC40D-69CE-4F46-8B4A-1B9736B18550}"/>
              </a:ext>
            </a:extLst>
          </p:cNvPr>
          <p:cNvSpPr/>
          <p:nvPr/>
        </p:nvSpPr>
        <p:spPr>
          <a:xfrm>
            <a:off x="3550539" y="2524174"/>
            <a:ext cx="641913" cy="19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7055AD-434E-4F4B-87EC-5EE1751321B4}"/>
              </a:ext>
            </a:extLst>
          </p:cNvPr>
          <p:cNvSpPr txBox="1"/>
          <p:nvPr/>
        </p:nvSpPr>
        <p:spPr>
          <a:xfrm>
            <a:off x="4192452" y="838908"/>
            <a:ext cx="536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Q1: I was tasked to “Select all columns from the first 10 rows”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00116" y="46722"/>
            <a:ext cx="1007842" cy="56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315">
            <a:extLst>
              <a:ext uri="{FF2B5EF4-FFF2-40B4-BE49-F238E27FC236}">
                <a16:creationId xmlns:a16="http://schemas.microsoft.com/office/drawing/2014/main" id="{C011E4B5-4965-4A3C-81B6-A0B0909EFA3A}"/>
              </a:ext>
            </a:extLst>
          </p:cNvPr>
          <p:cNvSpPr txBox="1"/>
          <p:nvPr/>
        </p:nvSpPr>
        <p:spPr>
          <a:xfrm>
            <a:off x="7155013" y="0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u="sng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  <a:endParaRPr sz="1050" b="1" i="0" u="sng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15">
            <a:extLst>
              <a:ext uri="{FF2B5EF4-FFF2-40B4-BE49-F238E27FC236}">
                <a16:creationId xmlns:a16="http://schemas.microsoft.com/office/drawing/2014/main" id="{12393751-73E3-45D2-A512-35FF6DCA3E3A}"/>
              </a:ext>
            </a:extLst>
          </p:cNvPr>
          <p:cNvSpPr txBox="1"/>
          <p:nvPr/>
        </p:nvSpPr>
        <p:spPr>
          <a:xfrm>
            <a:off x="7155013" y="211892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Funnel: Answers</a:t>
            </a:r>
            <a:endParaRPr sz="105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45DF3-A687-4D73-9009-8C253F00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7" y="695846"/>
            <a:ext cx="3286125" cy="1095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BB38F-CD18-4A53-A07F-525F40423BEC}"/>
              </a:ext>
            </a:extLst>
          </p:cNvPr>
          <p:cNvSpPr txBox="1"/>
          <p:nvPr/>
        </p:nvSpPr>
        <p:spPr>
          <a:xfrm>
            <a:off x="4094826" y="703559"/>
            <a:ext cx="64208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Q2: I was then tasked to “Create a quiz funnel using the </a:t>
            </a:r>
            <a:r>
              <a:rPr lang="en-US" sz="1050" b="1" dirty="0">
                <a:solidFill>
                  <a:srgbClr val="FF0000"/>
                </a:solidFill>
              </a:rPr>
              <a:t>GROUP BY </a:t>
            </a:r>
            <a:r>
              <a:rPr lang="en-US" sz="1050" b="1" dirty="0"/>
              <a:t>command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CFECB-41DF-4DA1-94DC-A668FADD6B18}"/>
              </a:ext>
            </a:extLst>
          </p:cNvPr>
          <p:cNvCxnSpPr>
            <a:cxnSpLocks/>
          </p:cNvCxnSpPr>
          <p:nvPr/>
        </p:nvCxnSpPr>
        <p:spPr>
          <a:xfrm flipH="1">
            <a:off x="2843218" y="1315266"/>
            <a:ext cx="14558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4B40C0-A295-4433-9426-7790FBF51E82}"/>
              </a:ext>
            </a:extLst>
          </p:cNvPr>
          <p:cNvSpPr txBox="1"/>
          <p:nvPr/>
        </p:nvSpPr>
        <p:spPr>
          <a:xfrm>
            <a:off x="4272695" y="1161377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Query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F3412-AB5B-4542-9870-9DE79F0AF50B}"/>
              </a:ext>
            </a:extLst>
          </p:cNvPr>
          <p:cNvSpPr txBox="1"/>
          <p:nvPr/>
        </p:nvSpPr>
        <p:spPr>
          <a:xfrm>
            <a:off x="4272694" y="1469154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Results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884C6D-56D5-48E3-8ABC-8E7FE364AFD9}"/>
              </a:ext>
            </a:extLst>
          </p:cNvPr>
          <p:cNvCxnSpPr>
            <a:cxnSpLocks/>
          </p:cNvCxnSpPr>
          <p:nvPr/>
        </p:nvCxnSpPr>
        <p:spPr>
          <a:xfrm flipH="1">
            <a:off x="3425588" y="1791221"/>
            <a:ext cx="996288" cy="8905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CCC478-22E0-4C06-BBED-F8893C5C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98" y="2771255"/>
            <a:ext cx="4704515" cy="919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DCA2D-6735-4718-A13D-EAEF8BD46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98" y="3843297"/>
            <a:ext cx="4704515" cy="919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8640D4-7AC0-497E-950E-3E9AD4AC0810}"/>
              </a:ext>
            </a:extLst>
          </p:cNvPr>
          <p:cNvSpPr txBox="1"/>
          <p:nvPr/>
        </p:nvSpPr>
        <p:spPr>
          <a:xfrm>
            <a:off x="4920020" y="2089633"/>
            <a:ext cx="6270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Q2.1:  Which question of the quiz has a lower completion rate?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970A2-268D-4E50-8486-EFB67F396E27}"/>
              </a:ext>
            </a:extLst>
          </p:cNvPr>
          <p:cNvSpPr txBox="1"/>
          <p:nvPr/>
        </p:nvSpPr>
        <p:spPr>
          <a:xfrm>
            <a:off x="5258423" y="2796454"/>
            <a:ext cx="3793179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  </a:t>
            </a:r>
            <a:r>
              <a:rPr lang="en-US" sz="1050" b="1" u="sng" dirty="0"/>
              <a:t>Q2.1:</a:t>
            </a: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Question 3 had the lowest completion by users that answered the previous question, with question 5 close behind.</a:t>
            </a:r>
          </a:p>
          <a:p>
            <a:r>
              <a:rPr lang="en-US" sz="1050" dirty="0"/>
              <a:t>          </a:t>
            </a:r>
          </a:p>
          <a:p>
            <a:r>
              <a:rPr lang="en-US" sz="1050" b="1" dirty="0"/>
              <a:t>          </a:t>
            </a:r>
            <a:r>
              <a:rPr lang="en-US" sz="1050" b="1" u="sng" dirty="0"/>
              <a:t>Q2.2: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 believe that question 3 is an uncommon question due to people not having previous knowledge of common glasses shapes as they do color and fit.</a:t>
            </a:r>
          </a:p>
          <a:p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 believe that question 5 is totally different than any other question on the quiz due to its irrelevance, 1-4 are opinion of taste, where 5 is looking for a factual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0E449-C3F0-4F84-8C4B-D7414A64FE24}"/>
              </a:ext>
            </a:extLst>
          </p:cNvPr>
          <p:cNvSpPr txBox="1"/>
          <p:nvPr/>
        </p:nvSpPr>
        <p:spPr>
          <a:xfrm>
            <a:off x="4920020" y="2322230"/>
            <a:ext cx="42659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Q2.2:  What do you think the reason is 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76B127-3134-4E46-AB96-3687EF65F89F}"/>
              </a:ext>
            </a:extLst>
          </p:cNvPr>
          <p:cNvSpPr txBox="1"/>
          <p:nvPr/>
        </p:nvSpPr>
        <p:spPr>
          <a:xfrm>
            <a:off x="4920020" y="1755612"/>
            <a:ext cx="39399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u="sng" dirty="0"/>
              <a:t>I was then asked the following questions about the results: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825083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Home Try-On Funnel</a:t>
            </a:r>
            <a:endParaRPr lang="en" sz="4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CCEB9-8E89-4E72-8E5A-2D314176C490}"/>
              </a:ext>
            </a:extLst>
          </p:cNvPr>
          <p:cNvSpPr/>
          <p:nvPr/>
        </p:nvSpPr>
        <p:spPr>
          <a:xfrm>
            <a:off x="6664734" y="12852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400"/>
            </a:pPr>
            <a:r>
              <a:rPr lang="en-US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</a:p>
        </p:txBody>
      </p:sp>
    </p:spTree>
    <p:extLst>
      <p:ext uri="{BB962C8B-B14F-4D97-AF65-F5344CB8AC3E}">
        <p14:creationId xmlns:p14="http://schemas.microsoft.com/office/powerpoint/2010/main" val="36275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91363" y="0"/>
            <a:ext cx="1076425" cy="5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641D2-37F0-4BFA-BB60-6A540F88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0" y="452799"/>
            <a:ext cx="1511618" cy="1810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FEC3C-86F9-4D76-9EBE-619816965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13" y="2445488"/>
            <a:ext cx="4992084" cy="23710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D548EE-EB29-47EC-9068-4E494692F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270" y="696218"/>
            <a:ext cx="2384244" cy="41203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hape 315">
            <a:extLst>
              <a:ext uri="{FF2B5EF4-FFF2-40B4-BE49-F238E27FC236}">
                <a16:creationId xmlns:a16="http://schemas.microsoft.com/office/drawing/2014/main" id="{F7F46395-207E-4158-8C7D-EB0A5E329290}"/>
              </a:ext>
            </a:extLst>
          </p:cNvPr>
          <p:cNvSpPr txBox="1"/>
          <p:nvPr/>
        </p:nvSpPr>
        <p:spPr>
          <a:xfrm>
            <a:off x="7155013" y="0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u="sng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  <a:endParaRPr sz="1050" b="1" i="0" u="sng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315">
            <a:extLst>
              <a:ext uri="{FF2B5EF4-FFF2-40B4-BE49-F238E27FC236}">
                <a16:creationId xmlns:a16="http://schemas.microsoft.com/office/drawing/2014/main" id="{FEB89AC0-9055-44B8-85BC-1175DE745EEB}"/>
              </a:ext>
            </a:extLst>
          </p:cNvPr>
          <p:cNvSpPr txBox="1"/>
          <p:nvPr/>
        </p:nvSpPr>
        <p:spPr>
          <a:xfrm>
            <a:off x="7155012" y="182938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i="0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H.T.O</a:t>
            </a:r>
            <a:r>
              <a:rPr lang="en" sz="105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.F: </a:t>
            </a:r>
            <a:r>
              <a:rPr lang="en-US" sz="105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 Funnel</a:t>
            </a:r>
            <a:endParaRPr sz="1050" b="1" i="0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6E028D-9E94-4399-A0D0-C0A8407993FF}"/>
              </a:ext>
            </a:extLst>
          </p:cNvPr>
          <p:cNvCxnSpPr>
            <a:cxnSpLocks/>
          </p:cNvCxnSpPr>
          <p:nvPr/>
        </p:nvCxnSpPr>
        <p:spPr>
          <a:xfrm>
            <a:off x="5531986" y="748951"/>
            <a:ext cx="741223" cy="1600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60C19-0331-4840-A295-3751F39AE608}"/>
              </a:ext>
            </a:extLst>
          </p:cNvPr>
          <p:cNvSpPr/>
          <p:nvPr/>
        </p:nvSpPr>
        <p:spPr>
          <a:xfrm>
            <a:off x="6357270" y="2349795"/>
            <a:ext cx="2384244" cy="2097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ED5C5-90E2-4F24-B25A-4ABF542F1964}"/>
              </a:ext>
            </a:extLst>
          </p:cNvPr>
          <p:cNvSpPr txBox="1"/>
          <p:nvPr/>
        </p:nvSpPr>
        <p:spPr>
          <a:xfrm>
            <a:off x="2950231" y="119926"/>
            <a:ext cx="366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Task At Hand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BD4DC-10BB-4838-8632-7680CF40AA2C}"/>
              </a:ext>
            </a:extLst>
          </p:cNvPr>
          <p:cNvSpPr txBox="1"/>
          <p:nvPr/>
        </p:nvSpPr>
        <p:spPr>
          <a:xfrm>
            <a:off x="3063263" y="1150473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Query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20E6C-CEFD-4CA9-90AD-16DE96ABB974}"/>
              </a:ext>
            </a:extLst>
          </p:cNvPr>
          <p:cNvSpPr txBox="1"/>
          <p:nvPr/>
        </p:nvSpPr>
        <p:spPr>
          <a:xfrm>
            <a:off x="3063263" y="1456520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Results</a:t>
            </a:r>
            <a:r>
              <a:rPr lang="en-US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102903-417F-4806-A1A5-0FB74D7F5F4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2997355" y="1806766"/>
            <a:ext cx="221769" cy="638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85A1FA-F35D-4D16-A441-BC211CA030E5}"/>
              </a:ext>
            </a:extLst>
          </p:cNvPr>
          <p:cNvCxnSpPr>
            <a:cxnSpLocks/>
          </p:cNvCxnSpPr>
          <p:nvPr/>
        </p:nvCxnSpPr>
        <p:spPr>
          <a:xfrm flipH="1" flipV="1">
            <a:off x="2278830" y="857725"/>
            <a:ext cx="784433" cy="44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C960B0-EB64-4223-9BB7-262EBB4C894F}"/>
              </a:ext>
            </a:extLst>
          </p:cNvPr>
          <p:cNvSpPr txBox="1"/>
          <p:nvPr/>
        </p:nvSpPr>
        <p:spPr>
          <a:xfrm>
            <a:off x="5945905" y="2349795"/>
            <a:ext cx="44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7A654-F6F3-4FFA-B9AE-F5482841F24C}"/>
              </a:ext>
            </a:extLst>
          </p:cNvPr>
          <p:cNvSpPr txBox="1"/>
          <p:nvPr/>
        </p:nvSpPr>
        <p:spPr>
          <a:xfrm>
            <a:off x="5789132" y="4491532"/>
            <a:ext cx="62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Q1.1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C14C27-7AF0-418A-85F5-0010F18DD3DA}"/>
              </a:ext>
            </a:extLst>
          </p:cNvPr>
          <p:cNvSpPr/>
          <p:nvPr/>
        </p:nvSpPr>
        <p:spPr>
          <a:xfrm>
            <a:off x="6357270" y="4465049"/>
            <a:ext cx="2384244" cy="330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D0CCDC-80FB-4CEC-86BB-1762E25CB12B}"/>
              </a:ext>
            </a:extLst>
          </p:cNvPr>
          <p:cNvCxnSpPr>
            <a:cxnSpLocks/>
          </p:cNvCxnSpPr>
          <p:nvPr/>
        </p:nvCxnSpPr>
        <p:spPr>
          <a:xfrm>
            <a:off x="4770912" y="748951"/>
            <a:ext cx="1115841" cy="3716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DC672FC-E3EF-48CF-AF60-EE3AE9E99555}"/>
              </a:ext>
            </a:extLst>
          </p:cNvPr>
          <p:cNvCxnSpPr>
            <a:cxnSpLocks/>
          </p:cNvCxnSpPr>
          <p:nvPr/>
        </p:nvCxnSpPr>
        <p:spPr>
          <a:xfrm rot="10800000">
            <a:off x="5531987" y="2657573"/>
            <a:ext cx="883234" cy="8192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916D263-4A82-42F4-9690-DFC0B625C130}"/>
              </a:ext>
            </a:extLst>
          </p:cNvPr>
          <p:cNvCxnSpPr>
            <a:cxnSpLocks/>
          </p:cNvCxnSpPr>
          <p:nvPr/>
        </p:nvCxnSpPr>
        <p:spPr>
          <a:xfrm rot="10800000">
            <a:off x="5531986" y="3398539"/>
            <a:ext cx="862470" cy="346825"/>
          </a:xfrm>
          <a:prstGeom prst="bentConnector3">
            <a:avLst>
              <a:gd name="adj1" fmla="val 561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621C34E-BF98-4D29-AB8B-A194A527C8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31986" y="3994888"/>
            <a:ext cx="862471" cy="16314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315">
            <a:extLst>
              <a:ext uri="{FF2B5EF4-FFF2-40B4-BE49-F238E27FC236}">
                <a16:creationId xmlns:a16="http://schemas.microsoft.com/office/drawing/2014/main" id="{B519E025-83F9-4FAB-B439-5FC74A0EEE7B}"/>
              </a:ext>
            </a:extLst>
          </p:cNvPr>
          <p:cNvSpPr txBox="1"/>
          <p:nvPr/>
        </p:nvSpPr>
        <p:spPr>
          <a:xfrm>
            <a:off x="7155013" y="0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u="sng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  <a:endParaRPr sz="1050" b="1" i="0" u="sng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E76E8469-4687-46E1-94A5-64DA5DB7891D}"/>
              </a:ext>
            </a:extLst>
          </p:cNvPr>
          <p:cNvSpPr txBox="1"/>
          <p:nvPr/>
        </p:nvSpPr>
        <p:spPr>
          <a:xfrm>
            <a:off x="7155012" y="182938"/>
            <a:ext cx="1942265" cy="33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50" b="1" i="0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H.T.O</a:t>
            </a:r>
            <a:r>
              <a:rPr lang="en" sz="105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.F: </a:t>
            </a:r>
            <a:r>
              <a:rPr lang="en-US" sz="105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endParaRPr sz="1050" b="1" i="0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6AA5-17C3-4D66-ADED-473E3DD8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4" y="639503"/>
            <a:ext cx="2547097" cy="21342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Shape 330">
            <a:extLst>
              <a:ext uri="{FF2B5EF4-FFF2-40B4-BE49-F238E27FC236}">
                <a16:creationId xmlns:a16="http://schemas.microsoft.com/office/drawing/2014/main" id="{C7A0D154-086B-4DB3-BC87-60D1066A721A}"/>
              </a:ext>
            </a:extLst>
          </p:cNvPr>
          <p:cNvSpPr txBox="1"/>
          <p:nvPr/>
        </p:nvSpPr>
        <p:spPr>
          <a:xfrm>
            <a:off x="91363" y="0"/>
            <a:ext cx="1076425" cy="5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Q2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3EADD-B85F-458D-AB22-3C45CF7E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35" y="3052762"/>
            <a:ext cx="4949124" cy="17811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49CDD-3F7A-418D-A538-ADB52A5F4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763" y="868547"/>
            <a:ext cx="3113514" cy="39653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AB11B6-B8C1-4B85-8930-829FF8D52D78}"/>
              </a:ext>
            </a:extLst>
          </p:cNvPr>
          <p:cNvSpPr txBox="1"/>
          <p:nvPr/>
        </p:nvSpPr>
        <p:spPr>
          <a:xfrm>
            <a:off x="3487661" y="182938"/>
            <a:ext cx="366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Task At Hand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072EE-A157-4C65-87A2-90A6B7E46C5E}"/>
              </a:ext>
            </a:extLst>
          </p:cNvPr>
          <p:cNvSpPr txBox="1"/>
          <p:nvPr/>
        </p:nvSpPr>
        <p:spPr>
          <a:xfrm>
            <a:off x="3701027" y="1409103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Query</a:t>
            </a:r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CF9D6-1F55-4A46-8304-3AF879C84008}"/>
              </a:ext>
            </a:extLst>
          </p:cNvPr>
          <p:cNvSpPr txBox="1"/>
          <p:nvPr/>
        </p:nvSpPr>
        <p:spPr>
          <a:xfrm>
            <a:off x="3701027" y="1715150"/>
            <a:ext cx="981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Results</a:t>
            </a:r>
            <a:r>
              <a:rPr lang="en-US" dirty="0"/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D086C1-D1C4-4939-A70D-438466F1DC0E}"/>
              </a:ext>
            </a:extLst>
          </p:cNvPr>
          <p:cNvCxnSpPr>
            <a:cxnSpLocks/>
          </p:cNvCxnSpPr>
          <p:nvPr/>
        </p:nvCxnSpPr>
        <p:spPr>
          <a:xfrm flipH="1">
            <a:off x="3635119" y="2065396"/>
            <a:ext cx="221769" cy="638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0F29E-225F-4051-8CB8-D7087BB0FF96}"/>
              </a:ext>
            </a:extLst>
          </p:cNvPr>
          <p:cNvCxnSpPr>
            <a:cxnSpLocks/>
          </p:cNvCxnSpPr>
          <p:nvPr/>
        </p:nvCxnSpPr>
        <p:spPr>
          <a:xfrm flipH="1" flipV="1">
            <a:off x="2916594" y="1116355"/>
            <a:ext cx="784433" cy="4457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A017C9-9B30-4E03-BEAA-6E020969D4C0}"/>
              </a:ext>
            </a:extLst>
          </p:cNvPr>
          <p:cNvSpPr txBox="1"/>
          <p:nvPr/>
        </p:nvSpPr>
        <p:spPr>
          <a:xfrm>
            <a:off x="5535212" y="3147237"/>
            <a:ext cx="44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A5A694-94B1-42A1-9FA3-D559B255427A}"/>
              </a:ext>
            </a:extLst>
          </p:cNvPr>
          <p:cNvCxnSpPr>
            <a:cxnSpLocks/>
          </p:cNvCxnSpPr>
          <p:nvPr/>
        </p:nvCxnSpPr>
        <p:spPr>
          <a:xfrm>
            <a:off x="5531986" y="748951"/>
            <a:ext cx="539205" cy="2303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57C1724-8D19-4E28-9922-EDFAE23AA6BA}"/>
              </a:ext>
            </a:extLst>
          </p:cNvPr>
          <p:cNvSpPr/>
          <p:nvPr/>
        </p:nvSpPr>
        <p:spPr>
          <a:xfrm>
            <a:off x="6071191" y="3115895"/>
            <a:ext cx="2875774" cy="1673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8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825083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Insights</a:t>
            </a:r>
            <a:endParaRPr lang="en" sz="48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CCEB9-8E89-4E72-8E5A-2D314176C490}"/>
              </a:ext>
            </a:extLst>
          </p:cNvPr>
          <p:cNvSpPr/>
          <p:nvPr/>
        </p:nvSpPr>
        <p:spPr>
          <a:xfrm>
            <a:off x="6664734" y="12852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2400"/>
            </a:pPr>
            <a:r>
              <a:rPr lang="en-US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To Know Warby Parker</a:t>
            </a:r>
          </a:p>
        </p:txBody>
      </p:sp>
    </p:spTree>
    <p:extLst>
      <p:ext uri="{BB962C8B-B14F-4D97-AF65-F5344CB8AC3E}">
        <p14:creationId xmlns:p14="http://schemas.microsoft.com/office/powerpoint/2010/main" val="24888162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332</Words>
  <Application>Microsoft Office PowerPoint</Application>
  <PresentationFormat>On-screen Show (16:9)</PresentationFormat>
  <Paragraphs>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Roboto Thin</vt:lpstr>
      <vt:lpstr>Roboto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Get to Know Warby Parker: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Sumpter, Patrick</cp:lastModifiedBy>
  <cp:revision>18</cp:revision>
  <dcterms:modified xsi:type="dcterms:W3CDTF">2018-07-17T00:36:16Z</dcterms:modified>
</cp:coreProperties>
</file>